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6" r:id="rId2"/>
    <p:sldId id="323" r:id="rId3"/>
    <p:sldId id="258" r:id="rId4"/>
    <p:sldId id="259" r:id="rId5"/>
    <p:sldId id="324" r:id="rId6"/>
    <p:sldId id="319" r:id="rId7"/>
    <p:sldId id="314" r:id="rId8"/>
    <p:sldId id="325" r:id="rId9"/>
    <p:sldId id="326" r:id="rId10"/>
    <p:sldId id="327" r:id="rId11"/>
    <p:sldId id="328" r:id="rId12"/>
    <p:sldId id="329" r:id="rId13"/>
    <p:sldId id="330" r:id="rId14"/>
    <p:sldId id="332" r:id="rId15"/>
    <p:sldId id="331" r:id="rId16"/>
    <p:sldId id="333" r:id="rId17"/>
    <p:sldId id="334" r:id="rId18"/>
    <p:sldId id="335" r:id="rId19"/>
    <p:sldId id="3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 Snyder" initials="AS" lastIdx="1" clrIdx="0">
    <p:extLst>
      <p:ext uri="{19B8F6BF-5375-455C-9EA6-DF929625EA0E}">
        <p15:presenceInfo xmlns:p15="http://schemas.microsoft.com/office/powerpoint/2012/main" userId="S::ann.snyder@armaintl.org::f15a5be2-6a5b-41a8-a34a-1313a2bb2c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01C"/>
    <a:srgbClr val="0AA5C2"/>
    <a:srgbClr val="252525"/>
    <a:srgbClr val="C87633"/>
    <a:srgbClr val="28A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96985F-3FF9-4BC4-8E41-AEE2E2565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78798-4DFF-46D8-9B1F-E4C7142645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B3227-528C-4FD6-B8D2-9332BBCBAF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41B9B-03D9-4E64-B635-0637DB7751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1F3F6-D456-4B4D-A11A-EEC1024FC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239D-8115-42F7-8A91-40F3E065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8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CA96-538A-48B8-83CE-452645422E2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F9FF7-70E8-44B6-A5D8-81A833F5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CAF5EA-EDFF-4224-8A04-CE67495A8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E21C1-5D52-4C34-939E-1740854A7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938463"/>
            <a:ext cx="10957762" cy="7098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000" b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EC6E7-392A-4560-8446-9B719A7C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" y="1834644"/>
            <a:ext cx="10957762" cy="1267097"/>
          </a:xfrm>
        </p:spPr>
        <p:txBody>
          <a:bodyPr anchor="t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44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D2CEE-FD03-4064-8EC7-3C08F31B6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F7CB3-A296-4A82-BC3C-E18C7A30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15915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91E00-930F-4380-9E5D-840CD949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660358"/>
            <a:ext cx="5612674" cy="3633537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E9B80C-A21A-41F7-BD52-CDABFD1DBF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918" y="890332"/>
            <a:ext cx="4102100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8A6018-87C0-4CD2-AF39-074320EB4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E1E1C-C7E0-4E4C-A585-8D4372DF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60" y="489174"/>
            <a:ext cx="4957009" cy="115915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>
                <a:solidFill>
                  <a:srgbClr val="DC601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9A75-A829-4A85-99AF-55B69DD2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460" y="1744582"/>
            <a:ext cx="4957009" cy="363353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A3705-2E6B-40A2-BF76-37691D6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4225924-EC2D-42BF-BA38-CEAD02EFD8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4000" y="489174"/>
            <a:ext cx="6043494" cy="463207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8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B3CAB-119F-4E98-9BF1-9111EA253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397726"/>
            <a:ext cx="5778500" cy="428461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21F11-E2AB-48F9-ACEF-CBF7CE22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283556-3A50-484B-BC89-D11C9A943C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3999" y="1397726"/>
            <a:ext cx="5677569" cy="3896169"/>
          </a:xfrm>
        </p:spPr>
        <p:txBody>
          <a:bodyPr/>
          <a:lstStyle>
            <a:lvl1pPr>
              <a:defRPr sz="3200">
                <a:solidFill>
                  <a:srgbClr val="252525"/>
                </a:solidFill>
              </a:defRPr>
            </a:lvl1pPr>
            <a:lvl2pPr>
              <a:defRPr sz="2800">
                <a:solidFill>
                  <a:srgbClr val="252525"/>
                </a:solidFill>
              </a:defRPr>
            </a:lvl2pPr>
            <a:lvl3pPr>
              <a:defRPr sz="2400">
                <a:solidFill>
                  <a:srgbClr val="252525"/>
                </a:solidFill>
              </a:defRPr>
            </a:lvl3pPr>
            <a:lvl4pPr>
              <a:defRPr sz="2000">
                <a:solidFill>
                  <a:srgbClr val="252525"/>
                </a:solidFill>
              </a:defRPr>
            </a:lvl4pPr>
            <a:lvl5pPr>
              <a:defRPr sz="2000">
                <a:solidFill>
                  <a:srgbClr val="252525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1768AD-DE2B-47C4-9A6E-0168D9F5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86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59E7E-7828-4592-BBA4-2B169CDB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3999" y="1423851"/>
            <a:ext cx="11620501" cy="38459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14B4-FF83-458C-B8DC-09CDB18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DC5EB-87AF-4F11-A910-EA208552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1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7D424-CFEF-4960-9E1B-ACCECCE0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23851"/>
            <a:ext cx="2628900" cy="387004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DC60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054D-9433-421F-A31A-A3CAEEAF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23851"/>
            <a:ext cx="7734300" cy="3870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E6715-DE69-444C-BEC2-EBCB899C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B9FD-91A8-4599-9E8F-7C94B87CA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8A2899A-949C-4BCF-A5F8-0CD42D0E7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5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E8A8-F947-44BE-A842-8480857D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FD10-CF64-4329-A74E-EA5D32E4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11659327" cy="38459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655A-D9E7-407B-837A-A7579667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7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42E445-2323-4D90-B32C-44C17F0E8F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8CBDF-2F89-4376-9CA5-D4F8C99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23406"/>
            <a:ext cx="5817327" cy="2697707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D8A9-A9AA-46F2-86A8-6CD6C0ED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8" y="3821114"/>
            <a:ext cx="5817327" cy="790076"/>
          </a:xfrm>
        </p:spPr>
        <p:txBody>
          <a:bodyPr/>
          <a:lstStyle>
            <a:lvl1pPr marL="0" indent="0">
              <a:buNone/>
              <a:defRPr sz="2400">
                <a:solidFill>
                  <a:srgbClr val="0AA5C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B3D5-D2AE-4A7A-91D8-6EA318F9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14C41-1ECD-492A-809F-B2B889CA7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AC35F15-06F8-432F-B84B-BEDA3C34B97D}"/>
              </a:ext>
            </a:extLst>
          </p:cNvPr>
          <p:cNvSpPr txBox="1">
            <a:spLocks/>
          </p:cNvSpPr>
          <p:nvPr userDrawn="1"/>
        </p:nvSpPr>
        <p:spPr>
          <a:xfrm>
            <a:off x="257408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7E1B5D-0297-44A7-AEE4-229A211B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1507232"/>
            <a:ext cx="5961705" cy="34016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0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3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DFAC-1305-4155-A09C-DA28C8E0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3852"/>
            <a:ext cx="5181600" cy="3870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30DA6-13C9-4055-9FE9-EF8C4A8B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851"/>
            <a:ext cx="5181600" cy="3870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EE9A-B18B-4821-A9B4-0816B2D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097976-B4DF-4640-B331-95B00CEE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96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319A3-C346-4165-949E-A71CD915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851"/>
            <a:ext cx="5157787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49E2-2FD3-4D98-A002-C344C712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97243"/>
            <a:ext cx="5157787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ABBF0-5F51-4E1B-BBCF-1BC22A5A2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6962" y="1423851"/>
            <a:ext cx="5183188" cy="441044"/>
          </a:xfr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0AA5C2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9168B-8642-4E44-AE95-681AAD1E6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6962" y="1997243"/>
            <a:ext cx="5183188" cy="33086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74F45-2786-43FA-AB39-25FDFF0A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9D6327-E26B-4E60-8061-BCF060F3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896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81D84-A9BF-47D0-B10A-34634708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A9A102-9045-4911-8C4E-051F6E43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20501" cy="7707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1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03DDC-9576-4DAF-8FFA-FA9015E0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0E90D0-7C25-44BE-86BB-16243B3895C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8AB04-0B63-45FF-9EF8-9BEBDF9D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56754"/>
            <a:ext cx="11659327" cy="770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6C4A9-0B60-42B8-8C11-C7F7761D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99" y="1423851"/>
            <a:ext cx="11659327" cy="3845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7A70-941D-4503-B9D8-38E14066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127750"/>
            <a:ext cx="559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1F2BF27-4FF5-4812-BDF2-B841334B2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Medium" panose="020B06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2525"/>
          </a:solidFill>
          <a:latin typeface="Franklin Gothic Book" panose="020B05030201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raoul.miller@teamim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9BA09-717F-4648-AF19-B3FE3AE3D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9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21CF-947B-AE49-A0A0-F87677AC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and Jurisdictions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B60C-5E13-8E43-B4A1-490A446C5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61" y="1312499"/>
            <a:ext cx="4654804" cy="3845981"/>
          </a:xfrm>
        </p:spPr>
        <p:txBody>
          <a:bodyPr>
            <a:normAutofit fontScale="92500"/>
          </a:bodyPr>
          <a:lstStyle/>
          <a:p>
            <a:r>
              <a:rPr lang="en-US" dirty="0"/>
              <a:t>Canada – PIPEDA (2001)</a:t>
            </a:r>
          </a:p>
          <a:p>
            <a:r>
              <a:rPr lang="en-US" dirty="0"/>
              <a:t>Korea – PIPA (2011/20)</a:t>
            </a:r>
          </a:p>
          <a:p>
            <a:r>
              <a:rPr lang="en-US" dirty="0"/>
              <a:t>Japan – APPI (2003/17)</a:t>
            </a:r>
          </a:p>
          <a:p>
            <a:r>
              <a:rPr lang="en-US" dirty="0"/>
              <a:t>Australia – Privacy Act (1988)</a:t>
            </a:r>
          </a:p>
          <a:p>
            <a:r>
              <a:rPr lang="en-US" dirty="0"/>
              <a:t>China – Cybersecurity Law (2017)</a:t>
            </a:r>
          </a:p>
          <a:p>
            <a:r>
              <a:rPr lang="en-US" dirty="0"/>
              <a:t>Argentina – PDPL (2017)</a:t>
            </a:r>
          </a:p>
          <a:p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E27F3-B39B-4745-83D9-B0B9479D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80FE2-45D9-7946-804A-8D79088BF6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182" y="1423851"/>
            <a:ext cx="7235144" cy="3623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AF62D-F071-7242-B97E-58DCD1B5B36C}"/>
              </a:ext>
            </a:extLst>
          </p:cNvPr>
          <p:cNvSpPr txBox="1"/>
          <p:nvPr/>
        </p:nvSpPr>
        <p:spPr>
          <a:xfrm>
            <a:off x="4678182" y="5047129"/>
            <a:ext cx="66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from DLA Piper (https://</a:t>
            </a:r>
            <a:r>
              <a:rPr lang="en-US" dirty="0" err="1"/>
              <a:t>www.dlapiperdataprotection.com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29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DA0A-EE9F-804A-8D9B-2E7F88A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E416-6D5F-5F47-BDDF-D7966828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09" y="1604616"/>
            <a:ext cx="6154893" cy="3845981"/>
          </a:xfrm>
        </p:spPr>
        <p:txBody>
          <a:bodyPr>
            <a:normAutofit/>
          </a:bodyPr>
          <a:lstStyle/>
          <a:p>
            <a:r>
              <a:rPr lang="en-US" sz="3200" dirty="0"/>
              <a:t>Privacy legislation is a growing issue</a:t>
            </a:r>
          </a:p>
          <a:p>
            <a:r>
              <a:rPr lang="en-US" sz="3200" dirty="0"/>
              <a:t>It will eventually cover your org</a:t>
            </a:r>
          </a:p>
          <a:p>
            <a:r>
              <a:rPr lang="en-US" sz="3200" dirty="0"/>
              <a:t>Plan and start now</a:t>
            </a:r>
          </a:p>
          <a:p>
            <a:r>
              <a:rPr lang="en-US" sz="3200" dirty="0"/>
              <a:t>Put platforms and processes in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A6738-F54F-4A45-81FD-6D9988F1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D016967-098B-ED41-B638-D0C9FC86E0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552" y="1358101"/>
            <a:ext cx="3577237" cy="4769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51846-F3BA-4F40-A97A-88C0EFE71D5E}"/>
              </a:ext>
            </a:extLst>
          </p:cNvPr>
          <p:cNvSpPr txBox="1"/>
          <p:nvPr/>
        </p:nvSpPr>
        <p:spPr>
          <a:xfrm>
            <a:off x="8976229" y="5758418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33211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C9BF-89E6-104D-B0CE-8C567115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Covered?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AF49-ABCA-1841-BB07-D1157373E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998447" cy="3845981"/>
          </a:xfrm>
        </p:spPr>
        <p:txBody>
          <a:bodyPr>
            <a:normAutofit/>
          </a:bodyPr>
          <a:lstStyle/>
          <a:p>
            <a:r>
              <a:rPr lang="en-US" sz="3200" dirty="0"/>
              <a:t>Varies depending on law</a:t>
            </a:r>
          </a:p>
          <a:p>
            <a:r>
              <a:rPr lang="en-US" sz="3200" dirty="0"/>
              <a:t>Assume it’s anyone you are keeping data on</a:t>
            </a:r>
          </a:p>
          <a:p>
            <a:r>
              <a:rPr lang="en-US" sz="3200" dirty="0"/>
              <a:t>If you are concerned seek legal advice – It’s complicated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18E64-F6FF-1041-81C4-16C5003B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picture containing wearing, decorated, holding, sign&#10;&#10;Description automatically generated">
            <a:extLst>
              <a:ext uri="{FF2B5EF4-FFF2-40B4-BE49-F238E27FC236}">
                <a16:creationId xmlns:a16="http://schemas.microsoft.com/office/drawing/2014/main" id="{5E3F61BF-2646-8043-954D-AFC51B6184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35" y="1423851"/>
            <a:ext cx="3565328" cy="4753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80B2D-3BCD-9B4C-BC15-45D1C5C2A18B}"/>
              </a:ext>
            </a:extLst>
          </p:cNvPr>
          <p:cNvSpPr txBox="1"/>
          <p:nvPr/>
        </p:nvSpPr>
        <p:spPr>
          <a:xfrm>
            <a:off x="7458635" y="5808290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259596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E02C-1C5B-E342-9F7F-AEFEEC91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Covered?</a:t>
            </a:r>
          </a:p>
        </p:txBody>
      </p:sp>
      <p:pic>
        <p:nvPicPr>
          <p:cNvPr id="6" name="Content Placeholder 5" descr="Graffiti on a wall&#10;&#10;Description automatically generated">
            <a:extLst>
              <a:ext uri="{FF2B5EF4-FFF2-40B4-BE49-F238E27FC236}">
                <a16:creationId xmlns:a16="http://schemas.microsoft.com/office/drawing/2014/main" id="{ED9F6AAF-85B0-F34D-B1AA-6654D75B8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706" y="1425574"/>
            <a:ext cx="3523130" cy="4697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CBA6D-B5B0-024D-9AB2-01DC77B4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AB23C-0D91-404E-B2F1-A628FEC845AC}"/>
              </a:ext>
            </a:extLst>
          </p:cNvPr>
          <p:cNvSpPr txBox="1"/>
          <p:nvPr/>
        </p:nvSpPr>
        <p:spPr>
          <a:xfrm>
            <a:off x="7375711" y="5753749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02C6C-D252-074F-ABFB-A1289D16EA29}"/>
              </a:ext>
            </a:extLst>
          </p:cNvPr>
          <p:cNvSpPr txBox="1"/>
          <p:nvPr/>
        </p:nvSpPr>
        <p:spPr>
          <a:xfrm>
            <a:off x="416484" y="1383322"/>
            <a:ext cx="692673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Also varies based on which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Some common themes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“Personal Data” – any information related to an identified or identifiable natural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ID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Address (including IP address)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Phone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CCPA excludes publicly available information.  Other laws do not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8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93A-F2B9-354A-B2E6-F0AA07E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Stay Compliant</a:t>
            </a:r>
          </a:p>
        </p:txBody>
      </p:sp>
      <p:pic>
        <p:nvPicPr>
          <p:cNvPr id="6" name="Content Placeholder 5" descr="A painting of a person&#10;&#10;Description automatically generated">
            <a:extLst>
              <a:ext uri="{FF2B5EF4-FFF2-40B4-BE49-F238E27FC236}">
                <a16:creationId xmlns:a16="http://schemas.microsoft.com/office/drawing/2014/main" id="{04E23419-FE9B-CC45-8DA0-DF262C845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2092" y="1505744"/>
            <a:ext cx="4129429" cy="3846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C33DF-37FB-1147-B9DF-A2208E2D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9C9A8-BC40-4D48-BD77-352EC4BDEA5A}"/>
              </a:ext>
            </a:extLst>
          </p:cNvPr>
          <p:cNvSpPr txBox="1"/>
          <p:nvPr/>
        </p:nvSpPr>
        <p:spPr>
          <a:xfrm>
            <a:off x="9807003" y="5047228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41013-A0D2-7F46-8D3D-5894F42A2643}"/>
              </a:ext>
            </a:extLst>
          </p:cNvPr>
          <p:cNvSpPr txBox="1"/>
          <p:nvPr/>
        </p:nvSpPr>
        <p:spPr>
          <a:xfrm>
            <a:off x="720479" y="1505744"/>
            <a:ext cx="60739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the data you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Put systems in place to manage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Records management platform and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 and ownership on all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data roles within your 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Reporting and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Audit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5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9814-8B2F-CF4D-933D-B6412203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Compliant 2 - Platforms</a:t>
            </a:r>
          </a:p>
        </p:txBody>
      </p:sp>
      <p:pic>
        <p:nvPicPr>
          <p:cNvPr id="6" name="Content Placeholder 5" descr="A picture containing building, sitting, graffiti, boy&#10;&#10;Description automatically generated">
            <a:extLst>
              <a:ext uri="{FF2B5EF4-FFF2-40B4-BE49-F238E27FC236}">
                <a16:creationId xmlns:a16="http://schemas.microsoft.com/office/drawing/2014/main" id="{902C7424-B0A4-0C4C-A238-97F1ACFF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082" y="1399712"/>
            <a:ext cx="5254935" cy="3846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480C-8EA8-1343-8DAF-278A143C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BF2E-F912-C54A-9761-9576B1E83D62}"/>
              </a:ext>
            </a:extLst>
          </p:cNvPr>
          <p:cNvSpPr txBox="1"/>
          <p:nvPr/>
        </p:nvSpPr>
        <p:spPr>
          <a:xfrm>
            <a:off x="9983457" y="4876892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E919-7391-8747-9A2B-547718BB8CB1}"/>
              </a:ext>
            </a:extLst>
          </p:cNvPr>
          <p:cNvSpPr txBox="1"/>
          <p:nvPr/>
        </p:nvSpPr>
        <p:spPr>
          <a:xfrm>
            <a:off x="153749" y="1399712"/>
            <a:ext cx="61418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is your customer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systems?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Unmanaged systems – File Shares / Excel / CSV?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report on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search / expire / delete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good answers to all of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141839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A5C0-1FED-6C40-A36D-8C2BA8F2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Compliant 3 - Processes</a:t>
            </a:r>
          </a:p>
        </p:txBody>
      </p:sp>
      <p:pic>
        <p:nvPicPr>
          <p:cNvPr id="6" name="Content Placeholder 5" descr="A picture containing graffiti, painted, table, large&#10;&#10;Description automatically generated">
            <a:extLst>
              <a:ext uri="{FF2B5EF4-FFF2-40B4-BE49-F238E27FC236}">
                <a16:creationId xmlns:a16="http://schemas.microsoft.com/office/drawing/2014/main" id="{197AEA50-F513-3B42-943B-706B9B65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148" y="1367344"/>
            <a:ext cx="3350261" cy="44670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D9E06-B8FA-2549-BC21-83EDDD34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C49A6-BF7E-6943-A65D-09AC725EFCE4}"/>
              </a:ext>
            </a:extLst>
          </p:cNvPr>
          <p:cNvSpPr txBox="1"/>
          <p:nvPr/>
        </p:nvSpPr>
        <p:spPr>
          <a:xfrm>
            <a:off x="9277340" y="5490656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2E0AF-0571-F24F-889A-0B1E4C7EB25B}"/>
              </a:ext>
            </a:extLst>
          </p:cNvPr>
          <p:cNvSpPr txBox="1"/>
          <p:nvPr/>
        </p:nvSpPr>
        <p:spPr>
          <a:xfrm>
            <a:off x="503267" y="1553461"/>
            <a:ext cx="70288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Rethink how you collect, store, and manage personal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Put in place processes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Securely age and delete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Justify 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Respond to data access 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Respond to audit 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these roles: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protection officer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Security responsibilities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Usage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693555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7DC2-A6A3-D841-B1BB-82A8241A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Protection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16331-D753-D740-86B8-D08AFA8D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23851"/>
            <a:ext cx="6065881" cy="3845981"/>
          </a:xfrm>
        </p:spPr>
        <p:txBody>
          <a:bodyPr/>
          <a:lstStyle/>
          <a:p>
            <a:r>
              <a:rPr lang="en-US" dirty="0"/>
              <a:t>Some basic policy documents will help you</a:t>
            </a:r>
          </a:p>
          <a:p>
            <a:pPr lvl="1"/>
            <a:r>
              <a:rPr lang="en-US" dirty="0"/>
              <a:t>Data protection policy</a:t>
            </a:r>
          </a:p>
          <a:p>
            <a:pPr lvl="1"/>
            <a:r>
              <a:rPr lang="en-US" dirty="0"/>
              <a:t>Security policy</a:t>
            </a:r>
          </a:p>
          <a:p>
            <a:pPr lvl="1"/>
            <a:r>
              <a:rPr lang="en-US" dirty="0"/>
              <a:t>Data classification policy</a:t>
            </a:r>
          </a:p>
          <a:p>
            <a:pPr lvl="1"/>
            <a:r>
              <a:rPr lang="en-US" dirty="0"/>
              <a:t>Retention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1CF58-26A8-9249-A5A4-3CA49A38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C89CC-B497-F441-A5DB-3E4D1C43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61" y="1335186"/>
            <a:ext cx="4644684" cy="50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8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A8E8-A58C-9745-AD86-FF0B36AE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pic>
        <p:nvPicPr>
          <p:cNvPr id="6" name="Content Placeholder 5" descr="Graffiti on the side of a building&#10;&#10;Description automatically generated">
            <a:extLst>
              <a:ext uri="{FF2B5EF4-FFF2-40B4-BE49-F238E27FC236}">
                <a16:creationId xmlns:a16="http://schemas.microsoft.com/office/drawing/2014/main" id="{7E97287E-D045-A349-BD80-FB7EBA254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731" y="1432080"/>
            <a:ext cx="3696094" cy="49484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131E8-E240-434D-B211-9E538AFB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50F60-8983-4546-AF85-44888728EB06}"/>
              </a:ext>
            </a:extLst>
          </p:cNvPr>
          <p:cNvSpPr txBox="1"/>
          <p:nvPr/>
        </p:nvSpPr>
        <p:spPr>
          <a:xfrm>
            <a:off x="9302778" y="5940980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(© Raoul Miller)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F4C15-77A8-6142-9192-5C5C59A62246}"/>
              </a:ext>
            </a:extLst>
          </p:cNvPr>
          <p:cNvSpPr txBox="1"/>
          <p:nvPr/>
        </p:nvSpPr>
        <p:spPr>
          <a:xfrm>
            <a:off x="234669" y="1361822"/>
            <a:ext cx="6530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Privacy compliance is important and widespread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Costs of non-compliance are high ($$ and reputation)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It’s not difficult to get started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Identify your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Store on managed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Create / define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Document policies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Monitor and manage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139588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9" y="908211"/>
            <a:ext cx="8852234" cy="926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C601C"/>
                </a:solidFill>
              </a:rPr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ABBE3C-E3DD-4091-8751-40ED1272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8" y="1834644"/>
            <a:ext cx="5238751" cy="2423457"/>
          </a:xfrm>
        </p:spPr>
        <p:txBody>
          <a:bodyPr>
            <a:normAutofit fontScale="92500"/>
          </a:bodyPr>
          <a:lstStyle/>
          <a:p>
            <a:r>
              <a:rPr lang="en-US" dirty="0"/>
              <a:t>Raoul Miller</a:t>
            </a:r>
          </a:p>
          <a:p>
            <a:r>
              <a:rPr lang="en-US" dirty="0"/>
              <a:t>Director, Content Strategy and Advisory</a:t>
            </a:r>
          </a:p>
          <a:p>
            <a:r>
              <a:rPr lang="en-US" dirty="0"/>
              <a:t>TEAM IM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raoul.miller@teamim.com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ECM_Raoul</a:t>
            </a:r>
            <a:r>
              <a:rPr lang="en-US" dirty="0"/>
              <a:t> (Twitter)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B692DA84-10A9-4B3C-BD10-6A791C01094D}"/>
              </a:ext>
            </a:extLst>
          </p:cNvPr>
          <p:cNvSpPr txBox="1">
            <a:spLocks/>
          </p:cNvSpPr>
          <p:nvPr/>
        </p:nvSpPr>
        <p:spPr>
          <a:xfrm>
            <a:off x="5181600" y="1834643"/>
            <a:ext cx="3987706" cy="2423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52525"/>
                </a:solidFill>
                <a:latin typeface="Franklin Gothic Book" panose="020B05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A89F-E486-4EEB-A3F7-667445307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082836"/>
            <a:ext cx="8852234" cy="1312494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Developing a Privacy Compliance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ABA8C-5BA8-4E96-9DA0-E13ABB45D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395330"/>
            <a:ext cx="8852234" cy="112312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Staying in Compliance in a Rapidly Changing Landscape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50098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2C71-2AC5-4759-BDB9-1189E4E5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6920" y="1301932"/>
            <a:ext cx="5817326" cy="194901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Raoul Miller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Director, Content Strategy &amp; Advisory</a:t>
            </a:r>
          </a:p>
          <a:p>
            <a:pPr algn="ctr"/>
            <a:r>
              <a:rPr lang="en-US" dirty="0">
                <a:solidFill>
                  <a:srgbClr val="252525"/>
                </a:solidFill>
              </a:rPr>
              <a:t>TEAM IM</a:t>
            </a:r>
          </a:p>
          <a:p>
            <a:pPr algn="ctr"/>
            <a:r>
              <a:rPr lang="en-US" dirty="0">
                <a:solidFill>
                  <a:srgbClr val="252525"/>
                </a:solidFill>
                <a:hlinkClick r:id="rId2"/>
              </a:rPr>
              <a:t>raoul.miller@teamim.com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r>
              <a:rPr lang="en-US" dirty="0"/>
              <a:t>@</a:t>
            </a:r>
            <a:r>
              <a:rPr lang="en-US" dirty="0" err="1"/>
              <a:t>ECM_Raoul</a:t>
            </a:r>
            <a:endParaRPr lang="en-US" dirty="0">
              <a:solidFill>
                <a:srgbClr val="252525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rgbClr val="25252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B7819-06C4-4D6B-90A4-F95D70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E5E0D7C-8480-1C42-84FA-5235CCE028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9" y="3585246"/>
            <a:ext cx="2829767" cy="27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2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4D70-D509-4061-90EF-81FC1D77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6" y="404950"/>
            <a:ext cx="5612674" cy="1062904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TEAM 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D8AF-F258-4309-A7C1-3DA73D490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3326" y="1175261"/>
            <a:ext cx="5612674" cy="3669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and unstructured data specialists since 1999</a:t>
            </a:r>
          </a:p>
          <a:p>
            <a:r>
              <a:rPr lang="en-US" dirty="0"/>
              <a:t>Oracle, M-Files, Microsoft, Elasticsearch, HelloSign, Frevvo, ABBYY, Smartlogic partners</a:t>
            </a:r>
          </a:p>
          <a:p>
            <a:r>
              <a:rPr lang="en-US" dirty="0"/>
              <a:t>Operate in US, Canada, Australia and New Zealand</a:t>
            </a:r>
          </a:p>
          <a:p>
            <a:r>
              <a:rPr lang="en-US" dirty="0"/>
              <a:t>Advisory and Strategy practice is one part of what we 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A5F3-BE37-420B-83AF-1F0D1469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close up of a door&#10;&#10;Description automatically generated">
            <a:extLst>
              <a:ext uri="{FF2B5EF4-FFF2-40B4-BE49-F238E27FC236}">
                <a16:creationId xmlns:a16="http://schemas.microsoft.com/office/drawing/2014/main" id="{256F78E2-715E-634D-A6B5-4B72E707FC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140" y="570560"/>
            <a:ext cx="4287660" cy="57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6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82EF2-8ED6-4102-B7DD-77DD9739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620EA-80AD-4F4C-A86E-1A7E5F8F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1E39D-7C5D-4480-B090-F360D8A6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goal?</a:t>
            </a:r>
          </a:p>
          <a:p>
            <a:r>
              <a:rPr lang="en-US" dirty="0"/>
              <a:t>What is GDPR?</a:t>
            </a:r>
          </a:p>
          <a:p>
            <a:r>
              <a:rPr lang="en-US" dirty="0"/>
              <a:t>Who is covered?</a:t>
            </a:r>
          </a:p>
          <a:p>
            <a:r>
              <a:rPr lang="en-US" dirty="0"/>
              <a:t>What data is covered?</a:t>
            </a:r>
          </a:p>
          <a:p>
            <a:r>
              <a:rPr lang="en-US" dirty="0"/>
              <a:t>Staying in compliance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B2883-1FC0-AE45-A26A-D634E48DFB38}"/>
              </a:ext>
            </a:extLst>
          </p:cNvPr>
          <p:cNvSpPr txBox="1"/>
          <p:nvPr/>
        </p:nvSpPr>
        <p:spPr>
          <a:xfrm>
            <a:off x="6546477" y="6060141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  <p:pic>
        <p:nvPicPr>
          <p:cNvPr id="8" name="Picture 7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D2780F59-1C5D-7147-816E-5B88E422B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519" y="779930"/>
            <a:ext cx="5116155" cy="48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9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83C3-6120-44FB-AA6F-36EC6630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621" y="614996"/>
            <a:ext cx="5961705" cy="3443658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be despised for too anxious apprehensions than ruined by too confident security.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450952CC-8F65-45AD-B618-7565BBCCCA05}"/>
              </a:ext>
            </a:extLst>
          </p:cNvPr>
          <p:cNvSpPr txBox="1"/>
          <p:nvPr/>
        </p:nvSpPr>
        <p:spPr>
          <a:xfrm>
            <a:off x="2293043" y="1507232"/>
            <a:ext cx="1931900" cy="192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b="1" dirty="0">
                <a:solidFill>
                  <a:srgbClr val="FEFEFE"/>
                </a:solidFill>
                <a:latin typeface="Franklin Gothic Medium" panose="020B0603020102020204" pitchFamily="34" charset="0"/>
              </a:rPr>
              <a:t>‘’</a:t>
            </a:r>
            <a:endParaRPr sz="15000" b="1" dirty="0">
              <a:solidFill>
                <a:srgbClr val="FEFEFE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Google Shape;22;p4">
            <a:extLst>
              <a:ext uri="{FF2B5EF4-FFF2-40B4-BE49-F238E27FC236}">
                <a16:creationId xmlns:a16="http://schemas.microsoft.com/office/drawing/2014/main" id="{0EF89ACA-68DB-4738-BE07-FA768D58C135}"/>
              </a:ext>
            </a:extLst>
          </p:cNvPr>
          <p:cNvSpPr/>
          <p:nvPr/>
        </p:nvSpPr>
        <p:spPr>
          <a:xfrm>
            <a:off x="2293043" y="1507233"/>
            <a:ext cx="1931900" cy="1921768"/>
          </a:xfrm>
          <a:prstGeom prst="rect">
            <a:avLst/>
          </a:prstGeom>
          <a:noFill/>
          <a:ln w="76200" cap="flat" cmpd="sng">
            <a:solidFill>
              <a:schemeClr val="bg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C470DB-7A62-436B-A6A2-6C47988CBE95}"/>
              </a:ext>
            </a:extLst>
          </p:cNvPr>
          <p:cNvSpPr txBox="1">
            <a:spLocks/>
          </p:cNvSpPr>
          <p:nvPr/>
        </p:nvSpPr>
        <p:spPr>
          <a:xfrm>
            <a:off x="6096000" y="4186989"/>
            <a:ext cx="5817326" cy="9946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52525"/>
                </a:solidFill>
                <a:latin typeface="Franklin Gothic Medium" panose="020B0603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latin typeface="Franklin Gothic Book" panose="020B0503020102020204" pitchFamily="34" charset="0"/>
              </a:rPr>
              <a:t>-- </a:t>
            </a:r>
            <a:r>
              <a:rPr lang="en-US" sz="2400" b="1" dirty="0">
                <a:latin typeface="Franklin Gothic Book" panose="020B0503020102020204" pitchFamily="34" charset="0"/>
              </a:rPr>
              <a:t>Edmund Burke</a:t>
            </a:r>
            <a:r>
              <a:rPr lang="en-US" sz="2400" i="1" dirty="0">
                <a:latin typeface="Franklin Gothic Book" panose="020B0503020102020204" pitchFamily="34" charset="0"/>
              </a:rPr>
              <a:t>, </a:t>
            </a:r>
          </a:p>
          <a:p>
            <a:r>
              <a:rPr lang="en-US" sz="2400" i="1" dirty="0">
                <a:latin typeface="Franklin Gothic Book" panose="020B0503020102020204" pitchFamily="34" charset="0"/>
              </a:rPr>
              <a:t>Philosopher and Statesman</a:t>
            </a:r>
          </a:p>
        </p:txBody>
      </p:sp>
    </p:spTree>
    <p:extLst>
      <p:ext uri="{BB962C8B-B14F-4D97-AF65-F5344CB8AC3E}">
        <p14:creationId xmlns:p14="http://schemas.microsoft.com/office/powerpoint/2010/main" val="30924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6300550" cy="3845981"/>
          </a:xfrm>
        </p:spPr>
        <p:txBody>
          <a:bodyPr/>
          <a:lstStyle/>
          <a:p>
            <a:r>
              <a:rPr lang="en-US" dirty="0"/>
              <a:t>Do you need to be compliant?</a:t>
            </a:r>
          </a:p>
          <a:p>
            <a:r>
              <a:rPr lang="en-US" dirty="0"/>
              <a:t>Staying ahead of the curve?</a:t>
            </a:r>
          </a:p>
          <a:p>
            <a:r>
              <a:rPr lang="en-US" dirty="0"/>
              <a:t>General best practice</a:t>
            </a:r>
          </a:p>
          <a:p>
            <a:endParaRPr lang="en-US" dirty="0"/>
          </a:p>
          <a:p>
            <a:r>
              <a:rPr lang="en-US" dirty="0"/>
              <a:t>Understand your goals first</a:t>
            </a:r>
          </a:p>
          <a:p>
            <a:r>
              <a:rPr lang="en-US" dirty="0"/>
              <a:t>Make a plan</a:t>
            </a:r>
          </a:p>
          <a:p>
            <a:r>
              <a:rPr lang="en-US" dirty="0"/>
              <a:t>Execute that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tatue of a person&#10;&#10;Description automatically generated">
            <a:extLst>
              <a:ext uri="{FF2B5EF4-FFF2-40B4-BE49-F238E27FC236}">
                <a16:creationId xmlns:a16="http://schemas.microsoft.com/office/drawing/2014/main" id="{156F2FC4-7FF9-4E47-BCAA-1849D15BF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377" y="1423851"/>
            <a:ext cx="3699435" cy="4952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46E83-E34F-394C-A74D-21879224EDA3}"/>
              </a:ext>
            </a:extLst>
          </p:cNvPr>
          <p:cNvSpPr txBox="1"/>
          <p:nvPr/>
        </p:nvSpPr>
        <p:spPr>
          <a:xfrm>
            <a:off x="7270377" y="1423851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423770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EF0-94D6-4AB7-AE35-41EC718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 – General Data Protection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0C2-4E53-4EAA-8DAD-10AA7CBF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5151718" cy="3845981"/>
          </a:xfrm>
        </p:spPr>
        <p:txBody>
          <a:bodyPr>
            <a:normAutofit/>
          </a:bodyPr>
          <a:lstStyle/>
          <a:p>
            <a:r>
              <a:rPr lang="en-US" dirty="0"/>
              <a:t>Came into effect May 2018</a:t>
            </a:r>
          </a:p>
          <a:p>
            <a:r>
              <a:rPr lang="en-US" dirty="0"/>
              <a:t>EU / EEA / ”EU Data Subjects”</a:t>
            </a:r>
          </a:p>
          <a:p>
            <a:r>
              <a:rPr lang="en-US" dirty="0"/>
              <a:t>Principles</a:t>
            </a:r>
          </a:p>
          <a:p>
            <a:pPr lvl="1"/>
            <a:r>
              <a:rPr lang="en-US" dirty="0"/>
              <a:t>Lawful purpose for data</a:t>
            </a:r>
          </a:p>
          <a:p>
            <a:pPr lvl="1"/>
            <a:r>
              <a:rPr lang="en-US" dirty="0"/>
              <a:t>Consent &amp; ability to withdraw</a:t>
            </a:r>
          </a:p>
          <a:p>
            <a:pPr lvl="1"/>
            <a:r>
              <a:rPr lang="en-US" dirty="0"/>
              <a:t>“Appropriate measures”</a:t>
            </a:r>
          </a:p>
          <a:p>
            <a:pPr lvl="1"/>
            <a:r>
              <a:rPr lang="en-US" dirty="0"/>
              <a:t>Disclosure and right to request</a:t>
            </a:r>
          </a:p>
          <a:p>
            <a:pPr lvl="1"/>
            <a:r>
              <a:rPr lang="en-US" dirty="0"/>
              <a:t>Date protection and breach reporting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B5DD-4F05-4F77-949B-DA6F1627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photo, person, food, sign&#10;&#10;Description automatically generated">
            <a:extLst>
              <a:ext uri="{FF2B5EF4-FFF2-40B4-BE49-F238E27FC236}">
                <a16:creationId xmlns:a16="http://schemas.microsoft.com/office/drawing/2014/main" id="{F59B6A25-A210-994B-8314-700E7B10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377" y="1470207"/>
            <a:ext cx="6084015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C2207-31F0-F04E-905A-8B18664969EA}"/>
              </a:ext>
            </a:extLst>
          </p:cNvPr>
          <p:cNvSpPr txBox="1"/>
          <p:nvPr/>
        </p:nvSpPr>
        <p:spPr>
          <a:xfrm>
            <a:off x="8271092" y="5585007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75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48BE-26A2-684E-AAFB-3F6A88F8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CCPA – California Consumer Privacy 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EC64C-A1D5-F54C-B531-40FD925F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423851"/>
            <a:ext cx="6373378" cy="3845981"/>
          </a:xfrm>
        </p:spPr>
        <p:txBody>
          <a:bodyPr/>
          <a:lstStyle/>
          <a:p>
            <a:r>
              <a:rPr lang="en-US" dirty="0"/>
              <a:t>Came into effect 1/1/20</a:t>
            </a:r>
          </a:p>
          <a:p>
            <a:r>
              <a:rPr lang="en-US" dirty="0"/>
              <a:t>California residents</a:t>
            </a:r>
          </a:p>
          <a:p>
            <a:r>
              <a:rPr lang="en-US" dirty="0"/>
              <a:t>Principles</a:t>
            </a:r>
          </a:p>
          <a:p>
            <a:pPr lvl="1"/>
            <a:r>
              <a:rPr lang="en-US" dirty="0"/>
              <a:t>Disclosure of data collection</a:t>
            </a:r>
          </a:p>
          <a:p>
            <a:pPr lvl="1"/>
            <a:r>
              <a:rPr lang="en-US" dirty="0"/>
              <a:t>Ability to opt out of sales</a:t>
            </a:r>
          </a:p>
          <a:p>
            <a:pPr lvl="1"/>
            <a:r>
              <a:rPr lang="en-US" dirty="0"/>
              <a:t>Access to personal data</a:t>
            </a:r>
          </a:p>
          <a:p>
            <a:pPr lvl="1"/>
            <a:r>
              <a:rPr lang="en-US" dirty="0"/>
              <a:t>Request to delete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8655F-495B-5D41-B8BB-F16F21DE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BF27-4FF5-4812-BDF2-B841334B2D81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picture containing building, laying, small, sitting&#10;&#10;Description automatically generated">
            <a:extLst>
              <a:ext uri="{FF2B5EF4-FFF2-40B4-BE49-F238E27FC236}">
                <a16:creationId xmlns:a16="http://schemas.microsoft.com/office/drawing/2014/main" id="{5F841683-A7DB-AE48-8E45-B7D2D32724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154" y="1423851"/>
            <a:ext cx="3545861" cy="4727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63BD7-9A6E-B147-AAA8-75BDEA9760B7}"/>
              </a:ext>
            </a:extLst>
          </p:cNvPr>
          <p:cNvSpPr txBox="1"/>
          <p:nvPr/>
        </p:nvSpPr>
        <p:spPr>
          <a:xfrm>
            <a:off x="6952524" y="5782334"/>
            <a:ext cx="182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(© Raoul Miller)</a:t>
            </a:r>
          </a:p>
        </p:txBody>
      </p:sp>
    </p:spTree>
    <p:extLst>
      <p:ext uri="{BB962C8B-B14F-4D97-AF65-F5344CB8AC3E}">
        <p14:creationId xmlns:p14="http://schemas.microsoft.com/office/powerpoint/2010/main" val="91662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A5C2"/>
      </a:accent1>
      <a:accent2>
        <a:srgbClr val="DC60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689</Words>
  <Application>Microsoft Office PowerPoint</Application>
  <PresentationFormat>Widescreen</PresentationFormat>
  <Paragraphs>155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  <vt:lpstr>Developing a Privacy Compliance Program</vt:lpstr>
      <vt:lpstr>PowerPoint Presentation</vt:lpstr>
      <vt:lpstr>TEAM IM</vt:lpstr>
      <vt:lpstr>Agenda</vt:lpstr>
      <vt:lpstr>Better be despised for too anxious apprehensions than ruined by too confident security.</vt:lpstr>
      <vt:lpstr>What’s Your Goal?</vt:lpstr>
      <vt:lpstr>GDPR – General Data Protection Regulation</vt:lpstr>
      <vt:lpstr>CCPA – California Consumer Privacy Act</vt:lpstr>
      <vt:lpstr>Other Countries and Jurisdictions</vt:lpstr>
      <vt:lpstr>Bottom Line</vt:lpstr>
      <vt:lpstr>Who is Covered?</vt:lpstr>
      <vt:lpstr>What Data is Covered?</vt:lpstr>
      <vt:lpstr>How to Stay Compliant</vt:lpstr>
      <vt:lpstr>Staying Compliant 2 - Platforms</vt:lpstr>
      <vt:lpstr>Staying Compliant 3 - Processes</vt:lpstr>
      <vt:lpstr>Example Data Protection Policy</vt:lpstr>
      <vt:lpstr>Key 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Zell</dc:creator>
  <cp:lastModifiedBy>Ann Snyder</cp:lastModifiedBy>
  <cp:revision>42</cp:revision>
  <dcterms:created xsi:type="dcterms:W3CDTF">2020-04-29T03:50:45Z</dcterms:created>
  <dcterms:modified xsi:type="dcterms:W3CDTF">2020-10-01T00:10:32Z</dcterms:modified>
</cp:coreProperties>
</file>